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5" r:id="rId5"/>
    <p:sldId id="276" r:id="rId6"/>
    <p:sldId id="257" r:id="rId7"/>
    <p:sldId id="303" r:id="rId8"/>
    <p:sldId id="259" r:id="rId9"/>
    <p:sldId id="258" r:id="rId10"/>
    <p:sldId id="319" r:id="rId11"/>
    <p:sldId id="317" r:id="rId12"/>
    <p:sldId id="318" r:id="rId13"/>
    <p:sldId id="316" r:id="rId14"/>
    <p:sldId id="320" r:id="rId15"/>
    <p:sldId id="297" r:id="rId16"/>
    <p:sldId id="298" r:id="rId17"/>
    <p:sldId id="264"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C" initials="J" lastIdx="1" clrIdx="0"/>
  <p:cmAuthor id="2" name="Ali Surface" initials="A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73" d="100"/>
          <a:sy n="73" d="100"/>
        </p:scale>
        <p:origin x="72" y="8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New Zealand is a relatively small economical entity that heavily rely on overseas business. Facing an increasing turbulent international political and economical environment (war and covid-19), in order to maintain our prosperity, in depth analysis on how New Zealand vital economical policy impact on our main economical activities are not only useful but also crucial for the success of these New Zealand companies, such as Air NewZealand, Kiwi Rail and Tourism New Zealand. </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Our data is all time-series data, where the time scale is either monthly or quarterly.</a:t>
            </a:r>
            <a:endParaRPr lang="en-US" dirty="0"/>
          </a:p>
          <a:p>
            <a:r>
              <a:rPr lang="en-US" dirty="0"/>
              <a:t>And we convert the data to quarterly scale because we consider that macroeconomic changes generally occur on a quarterly or even annual basis.</a:t>
            </a:r>
            <a:endParaRPr lang="en-US" dirty="0"/>
          </a:p>
          <a:p>
            <a:r>
              <a:rPr lang="en-US" dirty="0"/>
              <a:t>So we mainly do conversion and merging of different time formats.</a:t>
            </a:r>
            <a:endParaRPr lang="en-US" dirty="0"/>
          </a:p>
          <a:p>
            <a:r>
              <a:rPr lang="en-US" dirty="0"/>
              <a:t>Missing data is mainly filled in from the front to the back.</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1) The China–United States trade war is an ongoing economic conflict between the People's Republic of China and the United States of America.</a:t>
            </a:r>
            <a:endParaRPr lang="en-US"/>
          </a:p>
          <a:p>
            <a:r>
              <a:rPr lang="en-US"/>
              <a:t>2) The Russo-Ukrainian War has been ongoing between Russia and Ukraine since February 2014. Hostilities were initiated by Russia shortly after Ukraine's Revolution of Dignity and were focused on the political status of Crimea and the Donbas, which remain internationally recognized as part of Ukraine.</a:t>
            </a:r>
            <a:endParaRPr lang="en-US"/>
          </a:p>
          <a:p>
            <a:r>
              <a:rPr lang="en-US"/>
              <a:t>3) The COVID-19 pandemic, also known as the coronavirus pandemic, is an ongoing global pandemic of coronavirus disease 2019 (COVID-19) caused by severe acute respiratory syndrome coronavirus 2 (SARS-CoV-2). The novel virus was first identified from an outbreak in Wuhan, China, in December 2019.</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By adjusting short-term interest rates central banks can affect short-term economic growth. Low interest rates encourage business investment and consumption, while high interest rates induce saving and reduce consumption.</a:t>
            </a:r>
            <a:endParaRPr lang="en-US"/>
          </a:p>
          <a:p>
            <a:endParaRPr lang="en-US"/>
          </a:p>
          <a:p>
            <a:r>
              <a:rPr lang="en-US"/>
              <a:t>So, NZ central bank would try to "low interest rates" to encourage business investment and consumption, thus Stimulate NZ economy.</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New Zealand govt release policy indictors : 1) Interest rate 2) CPI 3) Exchange Rate 4) Employment Statistics 5) Transportation Statistics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AI is particularly helpful in corporate finance as it can better predict and assess loan risks. For companies looking to increase their value, AI technologies such as machine learning can help improve loan underwriting and reduce financial risk.</a:t>
            </a:r>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Thanks, Ali,</a:t>
            </a:r>
            <a:endParaRPr lang="en-US" dirty="0"/>
          </a:p>
          <a:p>
            <a:r>
              <a:rPr lang="en-US" dirty="0"/>
              <a:t>The process we used following steps : </a:t>
            </a:r>
            <a:endParaRPr lang="en-US" dirty="0"/>
          </a:p>
          <a:p>
            <a:r>
              <a:rPr lang="en-US" dirty="0"/>
              <a:t>First of all, our goals have been set up, which has already introduced by Ali;</a:t>
            </a:r>
            <a:endParaRPr lang="en-US" dirty="0"/>
          </a:p>
          <a:p>
            <a:r>
              <a:rPr lang="en-US" dirty="0"/>
              <a:t>Secondly, we conduct discovering data source, and collecting the data.  </a:t>
            </a:r>
            <a:endParaRPr lang="en-US" dirty="0"/>
          </a:p>
          <a:p>
            <a:r>
              <a:rPr lang="en-US" dirty="0"/>
              <a:t>And we have enriched our dataset by scrapping reverent data sources.</a:t>
            </a:r>
            <a:endParaRPr lang="en-US" dirty="0"/>
          </a:p>
          <a:p>
            <a:r>
              <a:rPr lang="en-US" dirty="0"/>
              <a:t>After validation complete, we going to prepare data publishing by building rest API (In R). </a:t>
            </a:r>
            <a:endParaRPr lang="en-US" dirty="0"/>
          </a:p>
          <a:p>
            <a:r>
              <a:rPr lang="en-US" dirty="0"/>
              <a:t>Finally, the results can be demonstrated by visualization which will be explained by Jeffery latter. </a:t>
            </a:r>
            <a:endParaRPr lang="en-US" dirty="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searching various website, we finally collected our required data from these three sites.</a:t>
            </a:r>
            <a:endParaRPr lang="en-US" dirty="0"/>
          </a:p>
          <a:p>
            <a:r>
              <a:rPr lang="en-US" dirty="0"/>
              <a:t>We collect unemployment rate data and tourism data from </a:t>
            </a:r>
            <a:r>
              <a:rPr lang="en-US" dirty="0" err="1"/>
              <a:t>stats.nz</a:t>
            </a:r>
            <a:r>
              <a:rPr lang="en-US" dirty="0"/>
              <a:t>,</a:t>
            </a:r>
            <a:endParaRPr lang="en-US" dirty="0"/>
          </a:p>
          <a:p>
            <a:r>
              <a:rPr lang="en-US" dirty="0"/>
              <a:t>And We collect official cash </a:t>
            </a:r>
            <a:r>
              <a:rPr lang="en-US" dirty="0" err="1"/>
              <a:t>rate、CPI、HPI</a:t>
            </a:r>
            <a:r>
              <a:rPr lang="en-US" dirty="0"/>
              <a:t> and new Zealand dollar and US </a:t>
            </a:r>
            <a:r>
              <a:rPr lang="en-US" dirty="0" err="1"/>
              <a:t>dolloar</a:t>
            </a:r>
            <a:r>
              <a:rPr lang="en-US" dirty="0"/>
              <a:t> exchange rate.</a:t>
            </a:r>
            <a:endParaRPr lang="en-US" dirty="0"/>
          </a:p>
          <a:p>
            <a:r>
              <a:rPr lang="en-US" dirty="0"/>
              <a:t>As for NZD and (Chinese Yuan) </a:t>
            </a:r>
            <a:r>
              <a:rPr lang="en-US" dirty="0" err="1"/>
              <a:t>Exhange</a:t>
            </a:r>
            <a:r>
              <a:rPr lang="en-US" dirty="0"/>
              <a:t> rate, we collect it from </a:t>
            </a:r>
            <a:r>
              <a:rPr lang="en-US" dirty="0" err="1"/>
              <a:t>api.ofx.coom</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a:t>Click to edit Master title style</a:t>
            </a:r>
            <a:endParaRPr lang="en-US" altLang="zh-CN" noProof="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a:t>Click to edit Master subtitle style</a:t>
            </a:r>
            <a:endParaRPr lang="en-US" altLang="zh-CN" noProof="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5.jpe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926580" y="4222750"/>
            <a:ext cx="5265420" cy="2265045"/>
          </a:xfrm>
          <a:prstGeom prst="rect">
            <a:avLst/>
          </a:prstGeom>
        </p:spPr>
      </p:pic>
      <p:sp>
        <p:nvSpPr>
          <p:cNvPr id="2" name="Title 1"/>
          <p:cNvSpPr>
            <a:spLocks noGrp="1"/>
          </p:cNvSpPr>
          <p:nvPr>
            <p:ph type="ctrTitle"/>
          </p:nvPr>
        </p:nvSpPr>
        <p:spPr>
          <a:xfrm>
            <a:off x="2159001" y="1251585"/>
            <a:ext cx="9211733" cy="1082675"/>
          </a:xfrm>
        </p:spPr>
        <p:txBody>
          <a:bodyPr/>
          <a:lstStyle/>
          <a:p>
            <a:r>
              <a:rPr lang="en-US" dirty="0"/>
              <a:t>Team Asclepius</a:t>
            </a:r>
            <a:endParaRPr lang="en-US" dirty="0"/>
          </a:p>
        </p:txBody>
      </p:sp>
      <p:sp>
        <p:nvSpPr>
          <p:cNvPr id="3" name="Subtitle 2"/>
          <p:cNvSpPr>
            <a:spLocks noGrp="1"/>
          </p:cNvSpPr>
          <p:nvPr>
            <p:ph type="subTitle" idx="1"/>
          </p:nvPr>
        </p:nvSpPr>
        <p:spPr>
          <a:xfrm>
            <a:off x="2288541" y="2239010"/>
            <a:ext cx="9218083" cy="1752600"/>
          </a:xfrm>
        </p:spPr>
        <p:txBody>
          <a:bodyPr/>
          <a:lstStyle/>
          <a:p>
            <a:r>
              <a:rPr lang="en-US"/>
              <a:t>Insight into New Zealand Economy </a:t>
            </a:r>
            <a:endParaRPr lang="en-US"/>
          </a:p>
          <a:p>
            <a:r>
              <a:rPr lang="en-US"/>
              <a:t>- A data science approach</a:t>
            </a:r>
            <a:endParaRPr lang="en-US"/>
          </a:p>
        </p:txBody>
      </p:sp>
      <p:pic>
        <p:nvPicPr>
          <p:cNvPr id="100" name="Picture 99"/>
          <p:cNvPicPr/>
          <p:nvPr/>
        </p:nvPicPr>
        <p:blipFill>
          <a:blip r:embed="rId2"/>
          <a:stretch>
            <a:fillRect/>
          </a:stretch>
        </p:blipFill>
        <p:spPr>
          <a:xfrm>
            <a:off x="1785620" y="4222750"/>
            <a:ext cx="5010785" cy="2265045"/>
          </a:xfrm>
          <a:prstGeom prst="rect">
            <a:avLst/>
          </a:prstGeom>
          <a:noFill/>
          <a:ln w="9525">
            <a:noFill/>
          </a:ln>
        </p:spPr>
      </p:pic>
      <p:pic>
        <p:nvPicPr>
          <p:cNvPr id="102" name="Picture 101"/>
          <p:cNvPicPr/>
          <p:nvPr/>
        </p:nvPicPr>
        <p:blipFill>
          <a:blip r:embed="rId3"/>
          <a:stretch>
            <a:fillRect/>
          </a:stretch>
        </p:blipFill>
        <p:spPr>
          <a:xfrm>
            <a:off x="2343150" y="1115695"/>
            <a:ext cx="1807845" cy="225488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techniques you did see</a:t>
            </a:r>
            <a:endParaRPr lang="en-US"/>
          </a:p>
        </p:txBody>
      </p:sp>
      <p:sp>
        <p:nvSpPr>
          <p:cNvPr id="3" name="Content Placeholder 2"/>
          <p:cNvSpPr>
            <a:spLocks noGrp="1"/>
          </p:cNvSpPr>
          <p:nvPr>
            <p:ph sz="half" idx="1"/>
          </p:nvPr>
        </p:nvSpPr>
        <p:spPr>
          <a:xfrm>
            <a:off x="609600" y="1174750"/>
            <a:ext cx="11246485" cy="886062"/>
          </a:xfrm>
        </p:spPr>
        <p:txBody>
          <a:bodyPr/>
          <a:lstStyle/>
          <a:p>
            <a:pPr marL="0" indent="0">
              <a:buNone/>
            </a:pPr>
            <a:r>
              <a:rPr lang="en-NZ" sz="4000" u="sng" dirty="0"/>
              <a:t>Data Wrangling</a:t>
            </a:r>
            <a:endParaRPr lang="en-NZ" sz="4000" u="sng" dirty="0"/>
          </a:p>
          <a:p>
            <a:pPr marL="0" indent="0">
              <a:buNone/>
            </a:pPr>
            <a:endParaRPr lang="en-US" dirty="0"/>
          </a:p>
        </p:txBody>
      </p:sp>
      <p:sp>
        <p:nvSpPr>
          <p:cNvPr id="5" name="Content Placeholder 2"/>
          <p:cNvSpPr txBox="1"/>
          <p:nvPr/>
        </p:nvSpPr>
        <p:spPr>
          <a:xfrm>
            <a:off x="609600" y="2462010"/>
            <a:ext cx="4371834" cy="3143689"/>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SG" sz="2800" dirty="0">
                <a:latin typeface="-apple-system"/>
              </a:rPr>
              <a:t>Structure: t</a:t>
            </a:r>
            <a:r>
              <a:rPr lang="en-SG" sz="2800" b="0" i="0" dirty="0">
                <a:effectLst/>
                <a:latin typeface="-apple-system"/>
              </a:rPr>
              <a:t>ime-series data</a:t>
            </a:r>
            <a:endParaRPr lang="en-SG" sz="2800" b="0" i="0" dirty="0">
              <a:effectLst/>
              <a:latin typeface="-apple-system"/>
            </a:endParaRPr>
          </a:p>
          <a:p>
            <a:pPr marL="0" indent="0">
              <a:buFontTx/>
              <a:buNone/>
            </a:pPr>
            <a:r>
              <a:rPr lang="en-SG" sz="2800" dirty="0">
                <a:latin typeface="-apple-system"/>
              </a:rPr>
              <a:t>Range: 1999.1 – 2022.9</a:t>
            </a:r>
            <a:endParaRPr lang="en-SG" sz="2800" dirty="0">
              <a:latin typeface="-apple-system"/>
            </a:endParaRPr>
          </a:p>
          <a:p>
            <a:pPr marL="0" indent="0">
              <a:buFontTx/>
              <a:buNone/>
            </a:pPr>
            <a:r>
              <a:rPr lang="en-SG" sz="2800" dirty="0">
                <a:latin typeface="-apple-system"/>
              </a:rPr>
              <a:t>Scale: Quarterly</a:t>
            </a:r>
            <a:endParaRPr lang="en-US" sz="2800" dirty="0"/>
          </a:p>
        </p:txBody>
      </p:sp>
      <p:sp>
        <p:nvSpPr>
          <p:cNvPr id="6" name="Content Placeholder 2"/>
          <p:cNvSpPr txBox="1"/>
          <p:nvPr/>
        </p:nvSpPr>
        <p:spPr>
          <a:xfrm>
            <a:off x="6490018" y="2462009"/>
            <a:ext cx="4371834" cy="2210003"/>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SG" sz="2800" dirty="0">
                <a:latin typeface="-apple-system"/>
              </a:rPr>
              <a:t>Group</a:t>
            </a:r>
            <a:endParaRPr lang="en-SG" sz="2800" dirty="0">
              <a:latin typeface="-apple-system"/>
            </a:endParaRPr>
          </a:p>
          <a:p>
            <a:pPr marL="0" indent="0">
              <a:buFontTx/>
              <a:buNone/>
            </a:pPr>
            <a:r>
              <a:rPr lang="en-SG" sz="2800" dirty="0">
                <a:latin typeface="-apple-system"/>
              </a:rPr>
              <a:t>Average</a:t>
            </a:r>
            <a:endParaRPr lang="en-SG" sz="2800" dirty="0">
              <a:latin typeface="-apple-system"/>
            </a:endParaRPr>
          </a:p>
          <a:p>
            <a:pPr marL="0" indent="0">
              <a:buFontTx/>
              <a:buNone/>
            </a:pPr>
            <a:r>
              <a:rPr lang="en-SG" sz="2800" dirty="0">
                <a:latin typeface="-apple-system"/>
              </a:rPr>
              <a:t>Missing data</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Techniques and tools used</a:t>
            </a:r>
            <a:endParaRPr lang="en-US" dirty="0"/>
          </a:p>
        </p:txBody>
      </p:sp>
      <p:sp>
        <p:nvSpPr>
          <p:cNvPr id="3" name="Content Placeholder 2"/>
          <p:cNvSpPr>
            <a:spLocks noGrp="1"/>
          </p:cNvSpPr>
          <p:nvPr>
            <p:ph sz="half" idx="1"/>
          </p:nvPr>
        </p:nvSpPr>
        <p:spPr>
          <a:xfrm>
            <a:off x="609601" y="1174750"/>
            <a:ext cx="5954486" cy="2373993"/>
          </a:xfrm>
        </p:spPr>
        <p:txBody>
          <a:bodyPr/>
          <a:lstStyle/>
          <a:p>
            <a:pPr marL="0" indent="0">
              <a:buNone/>
            </a:pPr>
            <a:r>
              <a:rPr lang="en-NZ" sz="4000" u="sng" dirty="0"/>
              <a:t>Techniques used:</a:t>
            </a:r>
            <a:endParaRPr lang="en-NZ" sz="4000" u="sng" dirty="0"/>
          </a:p>
          <a:p>
            <a:r>
              <a:rPr lang="en-NZ" sz="2800" dirty="0"/>
              <a:t>WebDriver for Automation</a:t>
            </a:r>
            <a:endParaRPr lang="en-NZ" sz="2800" dirty="0"/>
          </a:p>
          <a:p>
            <a:r>
              <a:rPr lang="en-NZ" sz="2800" dirty="0"/>
              <a:t>Scrapping</a:t>
            </a:r>
            <a:endParaRPr lang="en-NZ" sz="2800" dirty="0"/>
          </a:p>
          <a:p>
            <a:r>
              <a:rPr lang="en-US" altLang="en-NZ" sz="2800" dirty="0"/>
              <a:t>API</a:t>
            </a:r>
            <a:endParaRPr lang="en-US" altLang="en-NZ" sz="2800" dirty="0"/>
          </a:p>
          <a:p>
            <a:endParaRPr lang="en-NZ" dirty="0"/>
          </a:p>
        </p:txBody>
      </p:sp>
      <p:sp>
        <p:nvSpPr>
          <p:cNvPr id="5" name="Content Placeholder 4"/>
          <p:cNvSpPr>
            <a:spLocks noGrp="1"/>
          </p:cNvSpPr>
          <p:nvPr>
            <p:ph sz="half" idx="2"/>
          </p:nvPr>
        </p:nvSpPr>
        <p:spPr>
          <a:xfrm>
            <a:off x="609601" y="3865418"/>
            <a:ext cx="4942114" cy="2262332"/>
          </a:xfrm>
        </p:spPr>
        <p:txBody>
          <a:bodyPr/>
          <a:lstStyle/>
          <a:p>
            <a:pPr marL="0" indent="0">
              <a:buNone/>
            </a:pPr>
            <a:r>
              <a:rPr lang="en-NZ" sz="3200" u="sng" dirty="0"/>
              <a:t>Tools:</a:t>
            </a:r>
            <a:endParaRPr lang="en-NZ" sz="3200" u="sng" dirty="0"/>
          </a:p>
          <a:p>
            <a:r>
              <a:rPr lang="en-US" altLang="en-NZ" dirty="0">
                <a:sym typeface="+mn-ea"/>
              </a:rPr>
              <a:t>ggplot2</a:t>
            </a:r>
            <a:endParaRPr lang="en-NZ" dirty="0"/>
          </a:p>
          <a:p>
            <a:r>
              <a:rPr lang="en-NZ" dirty="0" err="1">
                <a:solidFill>
                  <a:srgbClr val="FF0000"/>
                </a:solidFill>
              </a:rPr>
              <a:t>rvest</a:t>
            </a:r>
            <a:endParaRPr lang="en-NZ" dirty="0"/>
          </a:p>
          <a:p>
            <a:r>
              <a:rPr lang="en-NZ" dirty="0" err="1">
                <a:solidFill>
                  <a:srgbClr val="FF0000"/>
                </a:solidFill>
              </a:rPr>
              <a:t>RSelenium</a:t>
            </a:r>
            <a:endParaRPr lang="en-NZ" dirty="0" err="1"/>
          </a:p>
          <a:p>
            <a:r>
              <a:rPr lang="en-US" altLang="en-NZ" dirty="0"/>
              <a:t>Julia HTTP/JSON/CSV.</a:t>
            </a:r>
            <a:endParaRPr lang="en-US" altLang="en-NZ" dirty="0"/>
          </a:p>
        </p:txBody>
      </p:sp>
      <p:pic>
        <p:nvPicPr>
          <p:cNvPr id="2" name="output.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652135" y="2564765"/>
            <a:ext cx="6539865" cy="3678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235" y="161925"/>
            <a:ext cx="10972800" cy="582613"/>
          </a:xfrm>
        </p:spPr>
        <p:txBody>
          <a:bodyPr>
            <a:normAutofit fontScale="90000"/>
          </a:bodyPr>
          <a:lstStyle/>
          <a:p>
            <a:r>
              <a:rPr lang="en-US" dirty="0"/>
              <a:t>Achieved and Failed  </a:t>
            </a:r>
            <a:endParaRPr lang="en-US" dirty="0"/>
          </a:p>
        </p:txBody>
      </p:sp>
      <p:sp>
        <p:nvSpPr>
          <p:cNvPr id="3" name="Content Placeholder 2"/>
          <p:cNvSpPr>
            <a:spLocks noGrp="1"/>
          </p:cNvSpPr>
          <p:nvPr>
            <p:ph idx="1"/>
          </p:nvPr>
        </p:nvSpPr>
        <p:spPr/>
        <p:txBody>
          <a:bodyPr/>
          <a:lstStyle/>
          <a:p>
            <a:r>
              <a:rPr lang="en-US" dirty="0"/>
              <a:t>Achieved :</a:t>
            </a:r>
            <a:endParaRPr lang="en-US" dirty="0"/>
          </a:p>
          <a:p>
            <a:pPr lvl="1"/>
            <a:r>
              <a:rPr lang="en-US" dirty="0"/>
              <a:t>data collection</a:t>
            </a:r>
            <a:endParaRPr lang="en-US" dirty="0"/>
          </a:p>
          <a:p>
            <a:pPr lvl="1"/>
            <a:r>
              <a:rPr lang="en-US" dirty="0"/>
              <a:t>data wrangling </a:t>
            </a:r>
            <a:endParaRPr lang="en-US" dirty="0"/>
          </a:p>
          <a:p>
            <a:pPr lvl="1"/>
            <a:r>
              <a:rPr lang="en-US" dirty="0"/>
              <a:t>data Visualization</a:t>
            </a:r>
            <a:endParaRPr lang="en-US" dirty="0"/>
          </a:p>
          <a:p>
            <a:r>
              <a:rPr lang="en-US" dirty="0">
                <a:sym typeface="+mn-ea"/>
              </a:rPr>
              <a:t>To be achieved </a:t>
            </a:r>
            <a:endParaRPr lang="en-US" dirty="0">
              <a:sym typeface="+mn-ea"/>
            </a:endParaRPr>
          </a:p>
          <a:p>
            <a:pPr lvl="1"/>
            <a:r>
              <a:rPr lang="en-US" dirty="0">
                <a:sym typeface="+mn-ea"/>
              </a:rPr>
              <a:t>We are aiming at deliver publishing API</a:t>
            </a:r>
            <a:endParaRPr lang="en-US" dirty="0"/>
          </a:p>
          <a:p>
            <a:r>
              <a:rPr lang="en-US" dirty="0"/>
              <a:t>Failed</a:t>
            </a:r>
            <a:endParaRPr lang="en-US" dirty="0"/>
          </a:p>
          <a:p>
            <a:pPr lvl="1"/>
            <a:r>
              <a:rPr lang="en-US" dirty="0"/>
              <a:t>We failed to download data from RBNZ web sites, as the data source is behind “Cloudflare” CDN (content delivery network)</a:t>
            </a:r>
            <a:endParaRPr lang="en-US" dirty="0"/>
          </a:p>
          <a:p>
            <a:pPr lvl="0"/>
            <a:endParaRPr lang="en-US" dirty="0"/>
          </a:p>
          <a:p>
            <a:pPr marL="457200" lvl="1" indent="0">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NZD USD Exchange Rate VS. Tourism</a:t>
            </a:r>
            <a:endParaRPr lang="en-US"/>
          </a:p>
        </p:txBody>
      </p:sp>
      <p:sp>
        <p:nvSpPr>
          <p:cNvPr id="3" name="Text Box 2"/>
          <p:cNvSpPr txBox="1"/>
          <p:nvPr/>
        </p:nvSpPr>
        <p:spPr>
          <a:xfrm>
            <a:off x="887095" y="6269990"/>
            <a:ext cx="10695305" cy="368300"/>
          </a:xfrm>
          <a:prstGeom prst="rect">
            <a:avLst/>
          </a:prstGeom>
          <a:noFill/>
        </p:spPr>
        <p:txBody>
          <a:bodyPr wrap="square" rtlCol="0">
            <a:spAutoFit/>
          </a:bodyPr>
          <a:lstStyle/>
          <a:p>
            <a:r>
              <a:rPr lang="en-US"/>
              <a:t>2) x axis time (yyyy-mm) :  y axis (Tourism international visitors arrivals) + nzd-usd-exchange rate</a:t>
            </a:r>
            <a:endParaRPr lang="en-US"/>
          </a:p>
        </p:txBody>
      </p:sp>
      <p:sp>
        <p:nvSpPr>
          <p:cNvPr id="5" name="Text Box 4"/>
          <p:cNvSpPr txBox="1"/>
          <p:nvPr/>
        </p:nvSpPr>
        <p:spPr>
          <a:xfrm>
            <a:off x="254635" y="1939290"/>
            <a:ext cx="2814320" cy="2584450"/>
          </a:xfrm>
          <a:prstGeom prst="rect">
            <a:avLst/>
          </a:prstGeom>
          <a:noFill/>
        </p:spPr>
        <p:txBody>
          <a:bodyPr wrap="square" rtlCol="0">
            <a:spAutoFit/>
          </a:bodyPr>
          <a:lstStyle/>
          <a:p>
            <a:r>
              <a:rPr lang="en-US"/>
              <a:t>On this chart, it is oWith increase of the NZDollar USdollar exchange, it is more expensive for tourism coming to New Zealand, we can observe a dropping of the “Tourism International Visitors Arrivals”</a:t>
            </a:r>
            <a:endParaRPr lang="en-US"/>
          </a:p>
        </p:txBody>
      </p:sp>
      <p:pic>
        <p:nvPicPr>
          <p:cNvPr id="7" name="Content Placeholder 6"/>
          <p:cNvPicPr>
            <a:picLocks noChangeAspect="1"/>
          </p:cNvPicPr>
          <p:nvPr>
            <p:ph idx="1"/>
          </p:nvPr>
        </p:nvPicPr>
        <p:blipFill>
          <a:blip r:embed="rId1"/>
          <a:stretch>
            <a:fillRect/>
          </a:stretch>
        </p:blipFill>
        <p:spPr>
          <a:xfrm>
            <a:off x="3714750" y="952500"/>
            <a:ext cx="5400675" cy="5400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p>
            <a:r>
              <a:rPr lang="en-US"/>
              <a:t>OCR VS. Unemployment Rate</a:t>
            </a:r>
            <a:endParaRPr lang="en-US"/>
          </a:p>
        </p:txBody>
      </p:sp>
      <p:sp>
        <p:nvSpPr>
          <p:cNvPr id="3" name="Text Box 2"/>
          <p:cNvSpPr txBox="1"/>
          <p:nvPr/>
        </p:nvSpPr>
        <p:spPr>
          <a:xfrm>
            <a:off x="2026920" y="6229985"/>
            <a:ext cx="8271510" cy="368300"/>
          </a:xfrm>
          <a:prstGeom prst="rect">
            <a:avLst/>
          </a:prstGeom>
          <a:noFill/>
        </p:spPr>
        <p:txBody>
          <a:bodyPr wrap="square" rtlCol="0">
            <a:spAutoFit/>
          </a:bodyPr>
          <a:lstStyle/>
          <a:p>
            <a:r>
              <a:rPr lang="en-US"/>
              <a:t>Plot 1) x axis time (yyyy-mm) : y axis (OCR + (Labour force status))</a:t>
            </a:r>
            <a:endParaRPr lang="en-US"/>
          </a:p>
        </p:txBody>
      </p:sp>
      <p:sp>
        <p:nvSpPr>
          <p:cNvPr id="5" name="Text Box 4"/>
          <p:cNvSpPr txBox="1"/>
          <p:nvPr/>
        </p:nvSpPr>
        <p:spPr>
          <a:xfrm>
            <a:off x="609600" y="2090420"/>
            <a:ext cx="2199640" cy="2030095"/>
          </a:xfrm>
          <a:prstGeom prst="rect">
            <a:avLst/>
          </a:prstGeom>
          <a:noFill/>
        </p:spPr>
        <p:txBody>
          <a:bodyPr wrap="square" rtlCol="0">
            <a:spAutoFit/>
          </a:bodyPr>
          <a:lstStyle/>
          <a:p>
            <a:r>
              <a:rPr lang="en-US"/>
              <a:t>In this chart, it is observable that as OCR increase, in a few months time, the unemployment rate has also increased. </a:t>
            </a:r>
            <a:endParaRPr lang="en-US"/>
          </a:p>
        </p:txBody>
      </p:sp>
      <p:pic>
        <p:nvPicPr>
          <p:cNvPr id="100" name="Content Placeholder 99"/>
          <p:cNvPicPr>
            <a:picLocks noChangeAspect="1"/>
          </p:cNvPicPr>
          <p:nvPr>
            <p:ph idx="1"/>
          </p:nvPr>
        </p:nvPicPr>
        <p:blipFill>
          <a:blip r:embed="rId1"/>
          <a:stretch>
            <a:fillRect/>
          </a:stretch>
        </p:blipFill>
        <p:spPr>
          <a:xfrm>
            <a:off x="3367405" y="1049020"/>
            <a:ext cx="5104765" cy="510476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Charts Generated </a:t>
            </a:r>
            <a:endParaRPr lang="en-US"/>
          </a:p>
        </p:txBody>
      </p:sp>
      <p:sp>
        <p:nvSpPr>
          <p:cNvPr id="8" name="Text Box 7"/>
          <p:cNvSpPr txBox="1"/>
          <p:nvPr/>
        </p:nvSpPr>
        <p:spPr>
          <a:xfrm>
            <a:off x="433070" y="969645"/>
            <a:ext cx="3004820" cy="275590"/>
          </a:xfrm>
          <a:prstGeom prst="rect">
            <a:avLst/>
          </a:prstGeom>
          <a:noFill/>
        </p:spPr>
        <p:txBody>
          <a:bodyPr wrap="square" rtlCol="0">
            <a:spAutoFit/>
          </a:bodyPr>
          <a:lstStyle/>
          <a:p>
            <a:r>
              <a:rPr lang="en-US" sz="1200"/>
              <a:t>3) Correlation between “OCR” and CPI</a:t>
            </a:r>
            <a:endParaRPr lang="en-US" sz="1200"/>
          </a:p>
        </p:txBody>
      </p:sp>
      <p:sp>
        <p:nvSpPr>
          <p:cNvPr id="9" name="Text Box 8"/>
          <p:cNvSpPr txBox="1"/>
          <p:nvPr/>
        </p:nvSpPr>
        <p:spPr>
          <a:xfrm>
            <a:off x="3839210" y="1038225"/>
            <a:ext cx="3004820" cy="275590"/>
          </a:xfrm>
          <a:prstGeom prst="rect">
            <a:avLst/>
          </a:prstGeom>
          <a:noFill/>
        </p:spPr>
        <p:txBody>
          <a:bodyPr wrap="square" rtlCol="0">
            <a:spAutoFit/>
          </a:bodyPr>
          <a:lstStyle/>
          <a:p>
            <a:r>
              <a:rPr lang="en-US" sz="1200"/>
              <a:t>4) Correlation between “CPI” and HPI</a:t>
            </a:r>
            <a:endParaRPr lang="en-US" sz="1200"/>
          </a:p>
        </p:txBody>
      </p:sp>
      <p:sp>
        <p:nvSpPr>
          <p:cNvPr id="10" name="Text Box 9"/>
          <p:cNvSpPr txBox="1"/>
          <p:nvPr/>
        </p:nvSpPr>
        <p:spPr>
          <a:xfrm>
            <a:off x="6843395" y="946150"/>
            <a:ext cx="3894455" cy="460375"/>
          </a:xfrm>
          <a:prstGeom prst="rect">
            <a:avLst/>
          </a:prstGeom>
          <a:noFill/>
        </p:spPr>
        <p:txBody>
          <a:bodyPr wrap="square" rtlCol="0">
            <a:spAutoFit/>
          </a:bodyPr>
          <a:lstStyle/>
          <a:p>
            <a:r>
              <a:rPr lang="en-US" sz="1200"/>
              <a:t>5) Correlation between “OCR” and Exchange Rate NZD VS. USD</a:t>
            </a:r>
            <a:endParaRPr lang="en-US" sz="1200"/>
          </a:p>
        </p:txBody>
      </p:sp>
      <p:sp>
        <p:nvSpPr>
          <p:cNvPr id="11" name="Text Box 10"/>
          <p:cNvSpPr txBox="1"/>
          <p:nvPr/>
        </p:nvSpPr>
        <p:spPr>
          <a:xfrm>
            <a:off x="1998980" y="6383020"/>
            <a:ext cx="3004820" cy="275590"/>
          </a:xfrm>
          <a:prstGeom prst="rect">
            <a:avLst/>
          </a:prstGeom>
          <a:noFill/>
        </p:spPr>
        <p:txBody>
          <a:bodyPr wrap="square" rtlCol="0">
            <a:spAutoFit/>
          </a:bodyPr>
          <a:lstStyle/>
          <a:p>
            <a:r>
              <a:rPr lang="en-US" sz="1200"/>
              <a:t>6) Correlation between “OCR” and CPI</a:t>
            </a:r>
            <a:endParaRPr lang="en-US" sz="1200"/>
          </a:p>
        </p:txBody>
      </p:sp>
      <p:pic>
        <p:nvPicPr>
          <p:cNvPr id="101" name="Content Placeholder 100"/>
          <p:cNvPicPr>
            <a:picLocks noChangeAspect="1"/>
          </p:cNvPicPr>
          <p:nvPr>
            <p:ph sz="half" idx="1"/>
          </p:nvPr>
        </p:nvPicPr>
        <p:blipFill>
          <a:blip r:embed="rId2"/>
          <a:stretch>
            <a:fillRect/>
          </a:stretch>
        </p:blipFill>
        <p:spPr>
          <a:xfrm>
            <a:off x="346075" y="1193800"/>
            <a:ext cx="2797810" cy="2797810"/>
          </a:xfrm>
          <a:prstGeom prst="rect">
            <a:avLst/>
          </a:prstGeom>
          <a:noFill/>
          <a:ln w="9525">
            <a:noFill/>
          </a:ln>
        </p:spPr>
      </p:pic>
      <p:pic>
        <p:nvPicPr>
          <p:cNvPr id="102" name="Content Placeholder 101"/>
          <p:cNvPicPr>
            <a:picLocks noChangeAspect="1"/>
          </p:cNvPicPr>
          <p:nvPr>
            <p:ph sz="half" idx="2"/>
          </p:nvPr>
        </p:nvPicPr>
        <p:blipFill>
          <a:blip r:embed="rId3"/>
          <a:stretch>
            <a:fillRect/>
          </a:stretch>
        </p:blipFill>
        <p:spPr>
          <a:xfrm>
            <a:off x="3839210" y="1235710"/>
            <a:ext cx="2865755" cy="2865755"/>
          </a:xfrm>
          <a:prstGeom prst="rect">
            <a:avLst/>
          </a:prstGeom>
          <a:noFill/>
          <a:ln w="9525">
            <a:noFill/>
          </a:ln>
        </p:spPr>
      </p:pic>
      <p:pic>
        <p:nvPicPr>
          <p:cNvPr id="15" name="Picture 14"/>
          <p:cNvPicPr/>
          <p:nvPr/>
        </p:nvPicPr>
        <p:blipFill>
          <a:blip r:embed="rId4"/>
          <a:stretch>
            <a:fillRect/>
          </a:stretch>
        </p:blipFill>
        <p:spPr>
          <a:xfrm>
            <a:off x="7637780" y="1169035"/>
            <a:ext cx="2529205" cy="2803525"/>
          </a:xfrm>
          <a:prstGeom prst="rect">
            <a:avLst/>
          </a:prstGeom>
          <a:noFill/>
          <a:ln w="9525">
            <a:noFill/>
          </a:ln>
        </p:spPr>
      </p:pic>
      <p:pic>
        <p:nvPicPr>
          <p:cNvPr id="104" name="Picture 103"/>
          <p:cNvPicPr/>
          <p:nvPr/>
        </p:nvPicPr>
        <p:blipFill>
          <a:blip r:embed="rId5"/>
          <a:stretch>
            <a:fillRect/>
          </a:stretch>
        </p:blipFill>
        <p:spPr>
          <a:xfrm>
            <a:off x="2388235" y="3731260"/>
            <a:ext cx="2877185" cy="245999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Conclusions </a:t>
            </a:r>
            <a:endParaRPr lang="en-US"/>
          </a:p>
        </p:txBody>
      </p:sp>
      <p:pic>
        <p:nvPicPr>
          <p:cNvPr id="7" name="Content Placeholder 6"/>
          <p:cNvPicPr>
            <a:picLocks noChangeAspect="1"/>
          </p:cNvPicPr>
          <p:nvPr>
            <p:ph idx="1"/>
          </p:nvPr>
        </p:nvPicPr>
        <p:blipFill>
          <a:blip r:embed="rId1"/>
          <a:stretch>
            <a:fillRect/>
          </a:stretch>
        </p:blipFill>
        <p:spPr>
          <a:xfrm>
            <a:off x="116205" y="944245"/>
            <a:ext cx="5913755" cy="5913755"/>
          </a:xfrm>
          <a:prstGeom prst="rect">
            <a:avLst/>
          </a:prstGeom>
        </p:spPr>
      </p:pic>
      <p:sp>
        <p:nvSpPr>
          <p:cNvPr id="4" name="Content Placeholder 2"/>
          <p:cNvSpPr>
            <a:spLocks noGrp="1"/>
          </p:cNvSpPr>
          <p:nvPr/>
        </p:nvSpPr>
        <p:spPr>
          <a:xfrm>
            <a:off x="6503670" y="1213485"/>
            <a:ext cx="5384800" cy="249555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Based on the data we have collected as well as what subsequent plots generated based on that.  </a:t>
            </a:r>
            <a:endParaRPr lang="en-US" sz="1200"/>
          </a:p>
          <a:p>
            <a:r>
              <a:rPr lang="en-US" sz="1200"/>
              <a:t>The following insights have been reviewed. </a:t>
            </a:r>
            <a:endParaRPr lang="en-US" sz="1200"/>
          </a:p>
          <a:p>
            <a:pPr lvl="1"/>
            <a:r>
              <a:rPr lang="en-US" sz="1000"/>
              <a:t>As New Zealand Reserve Bank </a:t>
            </a:r>
            <a:r>
              <a:rPr lang="en-US" sz="1000" b="1"/>
              <a:t>sets its interest rate up</a:t>
            </a:r>
            <a:r>
              <a:rPr lang="en-US" sz="1000"/>
              <a:t>, various business will have difficult of getting cheap loans for further development, therefore business activities have been reduced, which leads to increase of unemployment and reduction of general road traffic. </a:t>
            </a:r>
            <a:endParaRPr lang="en-US" sz="1000"/>
          </a:p>
          <a:p>
            <a:pPr lvl="1"/>
            <a:r>
              <a:rPr lang="en-US" sz="1000"/>
              <a:t>On the other hand, </a:t>
            </a:r>
            <a:r>
              <a:rPr lang="en-US" sz="1000" b="1"/>
              <a:t>increase of Reserve Bank interest rate</a:t>
            </a:r>
            <a:r>
              <a:rPr lang="en-US" sz="1000"/>
              <a:t> will attract oversea hot money for short term investment, therefore it is anticipated that exchange rate of New Zealand dollars VS. US dollar will go up. The high Reserve bank interest rate will lead to lower level of economic activities, hence in term of cargo freight statistics, general vehicle activities and tourism account, we have observed dropping in these activities.</a:t>
            </a:r>
            <a:endParaRPr lang="en-US" sz="1000"/>
          </a:p>
          <a:p>
            <a:pPr lvl="1"/>
            <a:r>
              <a:rPr lang="en-US" sz="1000"/>
              <a:t>However, Reserve Bank raise interest rate usually to combat high inflation rate (CPI), therefore, we should be expecting dropping of the CPI.</a:t>
            </a:r>
            <a:endParaRPr lang="en-US" sz="1000"/>
          </a:p>
        </p:txBody>
      </p:sp>
      <p:sp>
        <p:nvSpPr>
          <p:cNvPr id="5" name="Content Placeholder 2"/>
          <p:cNvSpPr>
            <a:spLocks noGrp="1"/>
          </p:cNvSpPr>
          <p:nvPr/>
        </p:nvSpPr>
        <p:spPr>
          <a:xfrm>
            <a:off x="6513195" y="3832860"/>
            <a:ext cx="5137150" cy="1842770"/>
          </a:xfrm>
          <a:prstGeom prst="rect">
            <a:avLst/>
          </a:prstGeom>
          <a:noFill/>
          <a:ln w="9525">
            <a:noFill/>
          </a:ln>
        </p:spPr>
        <p:txBody>
          <a:bodyPr>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a:t>When the economic activities are low and unemployment rate is high </a:t>
            </a:r>
            <a:endParaRPr lang="en-US" sz="1000"/>
          </a:p>
          <a:p>
            <a:pPr lvl="1"/>
            <a:r>
              <a:rPr lang="en-US" sz="900"/>
              <a:t>New Zealand government is under pressure to unleash new monetary policies to </a:t>
            </a:r>
            <a:r>
              <a:rPr lang="en-US" sz="900" b="1">
                <a:solidFill>
                  <a:srgbClr val="FF0000"/>
                </a:solidFill>
              </a:rPr>
              <a:t>stimulate </a:t>
            </a:r>
            <a:r>
              <a:rPr lang="en-US" sz="900"/>
              <a:t>economy. Hence government usually </a:t>
            </a:r>
            <a:r>
              <a:rPr lang="en-US" sz="900" b="1"/>
              <a:t>resolve to lower reserve bank interest rate</a:t>
            </a:r>
            <a:r>
              <a:rPr lang="en-US" sz="900"/>
              <a:t>. </a:t>
            </a:r>
            <a:endParaRPr lang="en-US" sz="900"/>
          </a:p>
          <a:p>
            <a:pPr lvl="1"/>
            <a:r>
              <a:rPr lang="en-US" sz="900"/>
              <a:t>With </a:t>
            </a:r>
            <a:r>
              <a:rPr lang="en-US" sz="900" b="1"/>
              <a:t>low </a:t>
            </a:r>
            <a:r>
              <a:rPr lang="en-US" sz="900" b="1"/>
              <a:t>reserve bank interest rate</a:t>
            </a:r>
            <a:r>
              <a:rPr lang="en-US" sz="900"/>
              <a:t>, we have observed </a:t>
            </a:r>
            <a:r>
              <a:rPr lang="en-US" sz="900" b="1"/>
              <a:t>weak New Zealand dollars VS US dollars</a:t>
            </a:r>
            <a:r>
              <a:rPr lang="en-US" sz="900"/>
              <a:t>. Thus make export of our products cheaper, therefore attracts more oversea purchases, subsequently we should also be able to observe an increase of freight transportation activities, oversea passage flights. </a:t>
            </a:r>
            <a:endParaRPr lang="en-US" sz="900"/>
          </a:p>
          <a:p>
            <a:pPr lvl="1"/>
            <a:r>
              <a:rPr lang="en-US" sz="900"/>
              <a:t>To stimulate general economic growth, government usually initiate major infrastructural projects like major road works, etc. Hence it is also anticipated that general road construction activities are increasing.</a:t>
            </a:r>
            <a:endParaRPr lang="en-US"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Background</a:t>
            </a:r>
            <a:endParaRPr lang="en-US"/>
          </a:p>
        </p:txBody>
      </p:sp>
      <p:sp>
        <p:nvSpPr>
          <p:cNvPr id="3" name="Content Placeholder 2"/>
          <p:cNvSpPr>
            <a:spLocks noGrp="1"/>
          </p:cNvSpPr>
          <p:nvPr>
            <p:ph sz="half" idx="1"/>
          </p:nvPr>
        </p:nvSpPr>
        <p:spPr/>
        <p:txBody>
          <a:bodyPr/>
          <a:lstStyle/>
          <a:p>
            <a:r>
              <a:rPr lang="en-US"/>
              <a:t>Turbluent International Market caused by political uneasying and COVID-19</a:t>
            </a:r>
            <a:endParaRPr lang="en-US"/>
          </a:p>
          <a:p>
            <a:endParaRPr lang="en-US"/>
          </a:p>
        </p:txBody>
      </p:sp>
      <p:pic>
        <p:nvPicPr>
          <p:cNvPr id="101" name="Content Placeholder 100"/>
          <p:cNvPicPr>
            <a:picLocks noGrp="1"/>
          </p:cNvPicPr>
          <p:nvPr>
            <p:ph sz="half" idx="2"/>
          </p:nvPr>
        </p:nvPicPr>
        <p:blipFill>
          <a:blip r:embed="rId1"/>
          <a:stretch>
            <a:fillRect/>
          </a:stretch>
        </p:blipFill>
        <p:spPr>
          <a:xfrm>
            <a:off x="838200" y="3161665"/>
            <a:ext cx="5395595" cy="2601595"/>
          </a:xfrm>
          <a:prstGeom prst="rect">
            <a:avLst/>
          </a:prstGeom>
          <a:noFill/>
          <a:ln w="9525">
            <a:noFill/>
          </a:ln>
        </p:spPr>
      </p:pic>
      <p:pic>
        <p:nvPicPr>
          <p:cNvPr id="102" name="Picture 101"/>
          <p:cNvPicPr/>
          <p:nvPr/>
        </p:nvPicPr>
        <p:blipFill>
          <a:blip r:embed="rId2"/>
          <a:stretch>
            <a:fillRect/>
          </a:stretch>
        </p:blipFill>
        <p:spPr>
          <a:xfrm>
            <a:off x="6733540" y="1139190"/>
            <a:ext cx="4494530" cy="2672080"/>
          </a:xfrm>
          <a:prstGeom prst="rect">
            <a:avLst/>
          </a:prstGeom>
          <a:noFill/>
          <a:ln w="9525">
            <a:noFill/>
          </a:ln>
        </p:spPr>
      </p:pic>
      <p:pic>
        <p:nvPicPr>
          <p:cNvPr id="103" name="Picture 102"/>
          <p:cNvPicPr/>
          <p:nvPr/>
        </p:nvPicPr>
        <p:blipFill>
          <a:blip r:embed="rId3"/>
          <a:stretch>
            <a:fillRect/>
          </a:stretch>
        </p:blipFill>
        <p:spPr>
          <a:xfrm>
            <a:off x="6733540" y="4020820"/>
            <a:ext cx="4620260" cy="277495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NZ monteary policy impacting the economic</a:t>
            </a:r>
            <a:endParaRPr lang="en-US"/>
          </a:p>
        </p:txBody>
      </p:sp>
      <p:sp>
        <p:nvSpPr>
          <p:cNvPr id="3" name="Content Placeholder 2"/>
          <p:cNvSpPr>
            <a:spLocks noGrp="1"/>
          </p:cNvSpPr>
          <p:nvPr>
            <p:ph sz="half" idx="1"/>
          </p:nvPr>
        </p:nvSpPr>
        <p:spPr/>
        <p:txBody>
          <a:bodyPr/>
          <a:lstStyle/>
          <a:p>
            <a:r>
              <a:rPr lang="en-US"/>
              <a:t>Using reserve bank interest rate / official cash rate</a:t>
            </a:r>
            <a:endParaRPr lang="en-US"/>
          </a:p>
          <a:p>
            <a:r>
              <a:rPr lang="en-US"/>
              <a:t>CPI...</a:t>
            </a:r>
            <a:endParaRPr lang="en-US"/>
          </a:p>
        </p:txBody>
      </p:sp>
      <p:sp>
        <p:nvSpPr>
          <p:cNvPr id="4" name="Content Placeholder 3"/>
          <p:cNvSpPr>
            <a:spLocks noGrp="1"/>
          </p:cNvSpPr>
          <p:nvPr>
            <p:ph sz="half" idx="2"/>
          </p:nvPr>
        </p:nvSpPr>
        <p:spPr/>
        <p:txBody>
          <a:bodyPr/>
          <a:lstStyle/>
          <a:p>
            <a:endParaRPr lang="en-US"/>
          </a:p>
          <a:p>
            <a:endParaRPr lang="en-US"/>
          </a:p>
          <a:p>
            <a:endParaRPr lang="en-US"/>
          </a:p>
          <a:p>
            <a:endParaRPr lang="en-US"/>
          </a:p>
          <a:p>
            <a:endParaRPr lang="en-US"/>
          </a:p>
          <a:p>
            <a:endParaRPr lang="en-US"/>
          </a:p>
          <a:p>
            <a:endParaRPr lang="en-US"/>
          </a:p>
          <a:p>
            <a:r>
              <a:rPr lang="en-US"/>
              <a:t>Stimulate the economy</a:t>
            </a:r>
            <a:endParaRPr lang="en-US"/>
          </a:p>
        </p:txBody>
      </p:sp>
      <p:pic>
        <p:nvPicPr>
          <p:cNvPr id="100" name="Picture 99"/>
          <p:cNvPicPr/>
          <p:nvPr/>
        </p:nvPicPr>
        <p:blipFill>
          <a:blip r:embed="rId1"/>
          <a:stretch>
            <a:fillRect/>
          </a:stretch>
        </p:blipFill>
        <p:spPr>
          <a:xfrm>
            <a:off x="2258060" y="3041015"/>
            <a:ext cx="3831590" cy="2862580"/>
          </a:xfrm>
          <a:prstGeom prst="rect">
            <a:avLst/>
          </a:prstGeom>
          <a:noFill/>
          <a:ln w="9525">
            <a:noFill/>
          </a:ln>
        </p:spPr>
      </p:pic>
      <p:pic>
        <p:nvPicPr>
          <p:cNvPr id="101" name="Picture 100"/>
          <p:cNvPicPr/>
          <p:nvPr/>
        </p:nvPicPr>
        <p:blipFill>
          <a:blip r:embed="rId2"/>
          <a:stretch>
            <a:fillRect/>
          </a:stretch>
        </p:blipFill>
        <p:spPr>
          <a:xfrm>
            <a:off x="6943090" y="1375410"/>
            <a:ext cx="3508375" cy="291719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 we want to collect</a:t>
            </a:r>
            <a:endParaRPr lang="en-US"/>
          </a:p>
        </p:txBody>
      </p:sp>
      <p:sp>
        <p:nvSpPr>
          <p:cNvPr id="3" name="Content Placeholder 2"/>
          <p:cNvSpPr>
            <a:spLocks noGrp="1"/>
          </p:cNvSpPr>
          <p:nvPr>
            <p:ph sz="half" idx="1"/>
          </p:nvPr>
        </p:nvSpPr>
        <p:spPr/>
        <p:txBody>
          <a:bodyPr/>
          <a:lstStyle/>
          <a:p>
            <a:r>
              <a:rPr lang="en-US" sz="2800"/>
              <a:t>Historical economical activity data for New Zeland</a:t>
            </a:r>
            <a:endParaRPr lang="en-US" sz="2800"/>
          </a:p>
          <a:p>
            <a:pPr lvl="1"/>
            <a:r>
              <a:rPr lang="en-US" sz="2400"/>
              <a:t>Employment / Unemployment Rate</a:t>
            </a:r>
            <a:endParaRPr lang="en-US" sz="2400"/>
          </a:p>
          <a:p>
            <a:r>
              <a:rPr lang="en-US" sz="2800"/>
              <a:t>Economical policy data of New Zealand Government</a:t>
            </a:r>
            <a:endParaRPr lang="en-US" sz="2800"/>
          </a:p>
          <a:p>
            <a:pPr lvl="1"/>
            <a:r>
              <a:rPr lang="en-US" sz="2400"/>
              <a:t>Interest rate</a:t>
            </a:r>
            <a:endParaRPr lang="en-US" sz="2400"/>
          </a:p>
          <a:p>
            <a:pPr lvl="1"/>
            <a:r>
              <a:rPr lang="en-US" sz="2400"/>
              <a:t>CPI</a:t>
            </a:r>
            <a:endParaRPr lang="en-US" sz="2400"/>
          </a:p>
          <a:p>
            <a:pPr lvl="1"/>
            <a:r>
              <a:rPr lang="en-US" sz="2400"/>
              <a:t>HPI (optional)</a:t>
            </a:r>
            <a:endParaRPr lang="en-US" sz="2400"/>
          </a:p>
          <a:p>
            <a:pPr lvl="1"/>
            <a:r>
              <a:rPr lang="en-US" sz="2400"/>
              <a:t>Exchange Rate</a:t>
            </a:r>
            <a:endParaRPr lang="en-US" sz="2400"/>
          </a:p>
        </p:txBody>
      </p:sp>
      <p:sp>
        <p:nvSpPr>
          <p:cNvPr id="5" name="Text Box 4"/>
          <p:cNvSpPr txBox="1"/>
          <p:nvPr/>
        </p:nvSpPr>
        <p:spPr>
          <a:xfrm>
            <a:off x="3398520" y="972185"/>
            <a:ext cx="6289040" cy="275590"/>
          </a:xfrm>
          <a:prstGeom prst="rect">
            <a:avLst/>
          </a:prstGeom>
          <a:noFill/>
        </p:spPr>
        <p:txBody>
          <a:bodyPr wrap="square" rtlCol="0" anchor="t">
            <a:spAutoFit/>
          </a:bodyPr>
          <a:lstStyle/>
          <a:p>
            <a:r>
              <a:rPr lang="en-US" sz="1200"/>
              <a:t>https://chartingtransport.com/category/new-zealand-cities/</a:t>
            </a:r>
            <a:endParaRPr lang="en-US" sz="1200"/>
          </a:p>
        </p:txBody>
      </p:sp>
      <p:pic>
        <p:nvPicPr>
          <p:cNvPr id="106" name="Picture 105"/>
          <p:cNvPicPr/>
          <p:nvPr/>
        </p:nvPicPr>
        <p:blipFill>
          <a:blip r:embed="rId1"/>
          <a:stretch>
            <a:fillRect/>
          </a:stretch>
        </p:blipFill>
        <p:spPr>
          <a:xfrm>
            <a:off x="7593330" y="1247775"/>
            <a:ext cx="4190365" cy="2515870"/>
          </a:xfrm>
          <a:prstGeom prst="rect">
            <a:avLst/>
          </a:prstGeom>
          <a:noFill/>
          <a:ln w="9525">
            <a:noFill/>
          </a:ln>
        </p:spPr>
      </p:pic>
      <p:pic>
        <p:nvPicPr>
          <p:cNvPr id="107" name="Content Placeholder 106"/>
          <p:cNvPicPr/>
          <p:nvPr>
            <p:ph sz="half" idx="2"/>
          </p:nvPr>
        </p:nvPicPr>
        <p:blipFill>
          <a:blip r:embed="rId2"/>
          <a:stretch>
            <a:fillRect/>
          </a:stretch>
        </p:blipFill>
        <p:spPr>
          <a:xfrm>
            <a:off x="5217160" y="4237990"/>
            <a:ext cx="3541395" cy="22447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model</a:t>
            </a:r>
            <a:endParaRPr lang="en-US"/>
          </a:p>
        </p:txBody>
      </p:sp>
      <p:sp>
        <p:nvSpPr>
          <p:cNvPr id="8" name="Text Box 7"/>
          <p:cNvSpPr txBox="1"/>
          <p:nvPr/>
        </p:nvSpPr>
        <p:spPr>
          <a:xfrm>
            <a:off x="6169025" y="1745615"/>
            <a:ext cx="5281295" cy="2861310"/>
          </a:xfrm>
          <a:prstGeom prst="rect">
            <a:avLst/>
          </a:prstGeom>
          <a:noFill/>
        </p:spPr>
        <p:txBody>
          <a:bodyPr wrap="square" rtlCol="0">
            <a:spAutoFit/>
          </a:bodyPr>
          <a:lstStyle/>
          <a:p>
            <a:r>
              <a:rPr lang="en-US"/>
              <a:t>Official cash rate / Interest rate</a:t>
            </a:r>
            <a:endParaRPr lang="en-US"/>
          </a:p>
          <a:p>
            <a:endParaRPr lang="en-US"/>
          </a:p>
          <a:p>
            <a:r>
              <a:rPr lang="en-US" sz="1600"/>
              <a:t>Monetary policy influences economic activity by changing the incentives for saving and investment. This channel typically affects consumption, housing investment and business investment. Lower interest rates on bank deposits reduce the incentives households have to save their money.</a:t>
            </a:r>
            <a:endParaRPr lang="en-US" sz="1600"/>
          </a:p>
          <a:p>
            <a:endParaRPr lang="en-US" sz="1600"/>
          </a:p>
          <a:p>
            <a:r>
              <a:rPr lang="en-US" sz="1600"/>
              <a:t>In our project, we choose “Reserve bank Interest Rate” as primary monetar policy indicators</a:t>
            </a:r>
            <a:endParaRPr lang="en-US" sz="1600"/>
          </a:p>
        </p:txBody>
      </p:sp>
      <p:pic>
        <p:nvPicPr>
          <p:cNvPr id="4" name="Picture 3" descr="DatabaseDesign"/>
          <p:cNvPicPr>
            <a:picLocks noChangeAspect="1"/>
          </p:cNvPicPr>
          <p:nvPr/>
        </p:nvPicPr>
        <p:blipFill>
          <a:blip r:embed="rId1"/>
          <a:stretch>
            <a:fillRect/>
          </a:stretch>
        </p:blipFill>
        <p:spPr>
          <a:xfrm>
            <a:off x="215900" y="917575"/>
            <a:ext cx="5329555" cy="5659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a:t>What target you chose </a:t>
            </a:r>
            <a:br>
              <a:rPr lang="en-US"/>
            </a:br>
            <a:r>
              <a:rPr lang="en-US" sz="2700"/>
              <a:t>(I.e.n what is the intended use of the data, …)</a:t>
            </a:r>
            <a:endParaRPr lang="en-US" sz="2700"/>
          </a:p>
        </p:txBody>
      </p:sp>
      <p:sp>
        <p:nvSpPr>
          <p:cNvPr id="3" name="Content Placeholder 2"/>
          <p:cNvSpPr>
            <a:spLocks noGrp="1"/>
          </p:cNvSpPr>
          <p:nvPr>
            <p:ph sz="half" idx="1"/>
          </p:nvPr>
        </p:nvSpPr>
        <p:spPr/>
        <p:txBody>
          <a:bodyPr/>
          <a:lstStyle/>
          <a:p>
            <a:pPr marL="0" indent="0">
              <a:buNone/>
            </a:pPr>
            <a:r>
              <a:rPr lang="en-US"/>
              <a:t>Review of the hisotrical economic performance VS. policy</a:t>
            </a:r>
            <a:endParaRPr lang="en-US"/>
          </a:p>
          <a:p>
            <a:pPr marL="0" indent="0">
              <a:buNone/>
            </a:pPr>
            <a:endParaRPr lang="en-US" sz="1000" b="1">
              <a:sym typeface="+mn-ea"/>
            </a:endParaRPr>
          </a:p>
          <a:p>
            <a:pPr marL="0" indent="0">
              <a:buNone/>
            </a:pPr>
            <a:r>
              <a:rPr lang="en-US" sz="1000" b="1">
                <a:sym typeface="+mn-ea"/>
              </a:rPr>
              <a:t>1) </a:t>
            </a:r>
            <a:r>
              <a:rPr lang="en-US" sz="1000" b="1"/>
              <a:t>Our target is to produce a well structured New Zealand economic dataset</a:t>
            </a:r>
            <a:endParaRPr lang="en-US" sz="1000" b="1"/>
          </a:p>
          <a:p>
            <a:pPr marL="0" indent="0">
              <a:buNone/>
            </a:pPr>
            <a:endParaRPr lang="en-US" sz="1000"/>
          </a:p>
          <a:p>
            <a:pPr marL="0" indent="0">
              <a:buNone/>
            </a:pPr>
            <a:r>
              <a:rPr lang="en-US" sz="1000"/>
              <a:t>Critical review of the NZ monetary policy effectiveness. </a:t>
            </a:r>
            <a:endParaRPr lang="en-US" sz="1000"/>
          </a:p>
          <a:p>
            <a:pPr marL="0" indent="0">
              <a:buNone/>
            </a:pPr>
            <a:endParaRPr lang="en-US" sz="1000"/>
          </a:p>
          <a:p>
            <a:pPr marL="0" indent="0">
              <a:buNone/>
            </a:pPr>
            <a:r>
              <a:rPr lang="en-US" sz="1000" b="1"/>
              <a:t>2) Potential usage </a:t>
            </a:r>
            <a:r>
              <a:rPr lang="en-US" sz="1000"/>
              <a:t>: </a:t>
            </a:r>
            <a:endParaRPr lang="en-US" sz="1000"/>
          </a:p>
          <a:p>
            <a:pPr marL="0" indent="0">
              <a:buNone/>
            </a:pPr>
            <a:endParaRPr lang="en-US" sz="1000"/>
          </a:p>
          <a:p>
            <a:pPr marL="0" indent="0">
              <a:buNone/>
            </a:pPr>
            <a:r>
              <a:rPr lang="en-US" sz="1000"/>
              <a:t>The data source we are building is intended to be used for building (visualization) and training </a:t>
            </a:r>
            <a:r>
              <a:rPr lang="en-US" sz="1000" b="1"/>
              <a:t>prediction model (machine learning)</a:t>
            </a:r>
            <a:r>
              <a:rPr lang="en-US" sz="1000"/>
              <a:t> time series, forecasting  for New Zealand companies. </a:t>
            </a:r>
            <a:endParaRPr lang="en-US" sz="1000"/>
          </a:p>
          <a:p>
            <a:pPr marL="0" indent="0">
              <a:buNone/>
            </a:pPr>
            <a:endParaRPr lang="en-US" sz="1000"/>
          </a:p>
          <a:p>
            <a:pPr marL="0" indent="0">
              <a:buNone/>
            </a:pPr>
            <a:r>
              <a:rPr lang="en-US" sz="1000"/>
              <a:t>The potential user of our datasource are targeted to improve their company agility in the current turbulent market.</a:t>
            </a:r>
            <a:endParaRPr lang="en-US" sz="1000"/>
          </a:p>
          <a:p>
            <a:pPr marL="0" indent="0">
              <a:buNone/>
            </a:pPr>
            <a:endParaRPr lang="en-US" sz="1000"/>
          </a:p>
          <a:p>
            <a:pPr marL="0" indent="0">
              <a:buNone/>
            </a:pPr>
            <a:r>
              <a:rPr lang="en-US" sz="1000"/>
              <a:t>By analyzing company performance data such as Annual Income VS historical transportation statistics VS. New Zealand Government monetary policy data such as CPI, Exchange Rate, Import Taxation. </a:t>
            </a:r>
            <a:endParaRPr lang="en-US" sz="1000"/>
          </a:p>
          <a:p>
            <a:pPr marL="0" indent="0">
              <a:buNone/>
            </a:pPr>
            <a:endParaRPr lang="en-US" sz="1000"/>
          </a:p>
          <a:p>
            <a:pPr marL="0" indent="0">
              <a:buNone/>
            </a:pPr>
            <a:endParaRPr lang="en-US" sz="1000"/>
          </a:p>
        </p:txBody>
      </p:sp>
      <p:pic>
        <p:nvPicPr>
          <p:cNvPr id="109" name="Content Placeholder 108"/>
          <p:cNvPicPr>
            <a:picLocks noGrp="1" noChangeAspect="1"/>
          </p:cNvPicPr>
          <p:nvPr>
            <p:ph sz="half" idx="2"/>
          </p:nvPr>
        </p:nvPicPr>
        <p:blipFill>
          <a:blip r:embed="rId1"/>
          <a:stretch>
            <a:fillRect/>
          </a:stretch>
        </p:blipFill>
        <p:spPr>
          <a:xfrm>
            <a:off x="6499860" y="1381125"/>
            <a:ext cx="5384800" cy="2443480"/>
          </a:xfrm>
          <a:prstGeom prst="rect">
            <a:avLst/>
          </a:prstGeom>
          <a:noFill/>
          <a:ln w="9525">
            <a:noFill/>
          </a:ln>
        </p:spPr>
      </p:pic>
      <p:pic>
        <p:nvPicPr>
          <p:cNvPr id="100" name="Picture 99"/>
          <p:cNvPicPr/>
          <p:nvPr/>
        </p:nvPicPr>
        <p:blipFill>
          <a:blip r:embed="rId2"/>
          <a:stretch>
            <a:fillRect/>
          </a:stretch>
        </p:blipFill>
        <p:spPr>
          <a:xfrm>
            <a:off x="6609080" y="4214495"/>
            <a:ext cx="5165725" cy="223964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do we choose these data sources</a:t>
            </a:r>
            <a:endParaRPr lang="en-US"/>
          </a:p>
        </p:txBody>
      </p:sp>
      <p:sp>
        <p:nvSpPr>
          <p:cNvPr id="3" name="Content Placeholder 2"/>
          <p:cNvSpPr>
            <a:spLocks noGrp="1"/>
          </p:cNvSpPr>
          <p:nvPr>
            <p:ph idx="1"/>
          </p:nvPr>
        </p:nvSpPr>
        <p:spPr>
          <a:xfrm>
            <a:off x="323215" y="1653540"/>
            <a:ext cx="6015990" cy="4034155"/>
          </a:xfrm>
        </p:spPr>
        <p:txBody>
          <a:bodyPr/>
          <a:lstStyle/>
          <a:p>
            <a:r>
              <a:rPr lang="en-US"/>
              <a:t>To build a solid fundation for further data analysis</a:t>
            </a:r>
            <a:endParaRPr lang="en-US"/>
          </a:p>
          <a:p>
            <a:endParaRPr lang="en-US"/>
          </a:p>
          <a:p>
            <a:r>
              <a:rPr lang="en-US"/>
              <a:t>To find correlation between these data and discover insight among them</a:t>
            </a:r>
            <a:endParaRPr lang="en-US"/>
          </a:p>
          <a:p>
            <a:pPr marL="0" indent="0">
              <a:buNone/>
            </a:pPr>
            <a:endParaRPr lang="en-US"/>
          </a:p>
        </p:txBody>
      </p:sp>
      <p:pic>
        <p:nvPicPr>
          <p:cNvPr id="102" name="Content Placeholder 101"/>
          <p:cNvPicPr>
            <a:picLocks noChangeAspect="1"/>
          </p:cNvPicPr>
          <p:nvPr>
            <p:ph sz="half" idx="2"/>
          </p:nvPr>
        </p:nvPicPr>
        <p:blipFill>
          <a:blip r:embed="rId1"/>
          <a:stretch>
            <a:fillRect/>
          </a:stretch>
        </p:blipFill>
        <p:spPr>
          <a:xfrm>
            <a:off x="6410960" y="1275715"/>
            <a:ext cx="5171440" cy="517144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a:t>
            </a:r>
            <a:endParaRPr lang="en-US" dirty="0"/>
          </a:p>
        </p:txBody>
      </p:sp>
      <p:sp>
        <p:nvSpPr>
          <p:cNvPr id="3" name="Content Placeholder 2"/>
          <p:cNvSpPr>
            <a:spLocks noGrp="1"/>
          </p:cNvSpPr>
          <p:nvPr>
            <p:ph idx="1"/>
          </p:nvPr>
        </p:nvSpPr>
        <p:spPr>
          <a:xfrm>
            <a:off x="805327" y="1353216"/>
            <a:ext cx="10581346" cy="1635570"/>
          </a:xfrm>
        </p:spPr>
        <p:txBody>
          <a:bodyPr/>
          <a:lstStyle/>
          <a:p>
            <a:r>
              <a:rPr lang="en-US" dirty="0"/>
              <a:t>Data collection</a:t>
            </a:r>
            <a:endParaRPr lang="en-US" dirty="0"/>
          </a:p>
          <a:p>
            <a:r>
              <a:rPr lang="en-US" dirty="0"/>
              <a:t>Data wrangling</a:t>
            </a:r>
            <a:endParaRPr lang="en-US" dirty="0"/>
          </a:p>
          <a:p>
            <a:r>
              <a:rPr lang="en-US" dirty="0"/>
              <a:t>Data visualization</a:t>
            </a:r>
            <a:endParaRPr lang="en-US" dirty="0"/>
          </a:p>
          <a:p>
            <a:pPr marL="0" indent="0">
              <a:buNone/>
            </a:pPr>
            <a:endParaRPr lang="en-US" dirty="0"/>
          </a:p>
        </p:txBody>
      </p:sp>
      <p:pic>
        <p:nvPicPr>
          <p:cNvPr id="4" name="Content Placeholder 99"/>
          <p:cNvPicPr/>
          <p:nvPr/>
        </p:nvPicPr>
        <p:blipFill rotWithShape="1">
          <a:blip r:embed="rId1"/>
          <a:srcRect t="16543" b="15906"/>
          <a:stretch>
            <a:fillRect/>
          </a:stretch>
        </p:blipFill>
        <p:spPr>
          <a:xfrm>
            <a:off x="1120276" y="3568889"/>
            <a:ext cx="9951448" cy="2889431"/>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Resources used to get data</a:t>
            </a:r>
            <a:endParaRPr lang="en-US" dirty="0"/>
          </a:p>
        </p:txBody>
      </p:sp>
      <p:sp>
        <p:nvSpPr>
          <p:cNvPr id="3" name="Content Placeholder 2"/>
          <p:cNvSpPr>
            <a:spLocks noGrp="1"/>
          </p:cNvSpPr>
          <p:nvPr>
            <p:ph sz="half" idx="1"/>
          </p:nvPr>
        </p:nvSpPr>
        <p:spPr>
          <a:xfrm>
            <a:off x="567558" y="1316181"/>
            <a:ext cx="11056883" cy="4594761"/>
          </a:xfrm>
        </p:spPr>
        <p:txBody>
          <a:bodyPr/>
          <a:lstStyle/>
          <a:p>
            <a:pPr marL="0" indent="0">
              <a:buNone/>
            </a:pPr>
            <a:r>
              <a:rPr lang="en-NZ" sz="4000" u="sng" dirty="0"/>
              <a:t>Data Collection Source</a:t>
            </a:r>
            <a:endParaRPr lang="en-NZ" sz="4000" u="sng" dirty="0"/>
          </a:p>
          <a:p>
            <a:r>
              <a:rPr lang="en-NZ" sz="2800" dirty="0" err="1">
                <a:solidFill>
                  <a:srgbClr val="FF0000"/>
                </a:solidFill>
              </a:rPr>
              <a:t>infoshare.stats.govt.nz</a:t>
            </a:r>
            <a:endParaRPr lang="en-NZ" sz="2800" u="sng" dirty="0">
              <a:solidFill>
                <a:srgbClr val="FF0000"/>
              </a:solidFill>
            </a:endParaRPr>
          </a:p>
          <a:p>
            <a:pPr lvl="1">
              <a:buFont typeface="Arial" panose="020B0604020202020204" pitchFamily="34" charset="0"/>
              <a:buChar char="•"/>
            </a:pPr>
            <a:r>
              <a:rPr lang="en-SG" sz="2000" dirty="0">
                <a:latin typeface="-apple-system"/>
              </a:rPr>
              <a:t>Labour force status data (Unemployment rate)</a:t>
            </a:r>
            <a:endParaRPr lang="en-SG" sz="2000" dirty="0">
              <a:latin typeface="-apple-system"/>
            </a:endParaRPr>
          </a:p>
          <a:p>
            <a:pPr lvl="1">
              <a:buFont typeface="Arial" panose="020B0604020202020204" pitchFamily="34" charset="0"/>
              <a:buChar char="•"/>
            </a:pPr>
            <a:r>
              <a:rPr lang="en-US" altLang="zh-CN" sz="2000" b="0" i="0" dirty="0">
                <a:effectLst/>
                <a:latin typeface="-apple-system"/>
              </a:rPr>
              <a:t>Tourism visitor data</a:t>
            </a:r>
            <a:endParaRPr lang="en-US" altLang="zh-CN" sz="2000" b="0" i="0" dirty="0">
              <a:effectLst/>
              <a:latin typeface="-apple-system"/>
            </a:endParaRPr>
          </a:p>
          <a:p>
            <a:pPr marL="342900" lvl="1" indent="-342900">
              <a:buFont typeface="Arial" panose="020B0604020202020204" pitchFamily="34" charset="0"/>
              <a:buChar char="•"/>
            </a:pPr>
            <a:r>
              <a:rPr lang="en-NZ" dirty="0" err="1"/>
              <a:t>www.interest.co.nz</a:t>
            </a:r>
            <a:endParaRPr lang="en-NZ" dirty="0"/>
          </a:p>
          <a:p>
            <a:pPr lvl="1">
              <a:buFont typeface="Arial" panose="020B0604020202020204" pitchFamily="34" charset="0"/>
              <a:buChar char="•"/>
            </a:pPr>
            <a:r>
              <a:rPr lang="en-SG" sz="2000" b="0" i="0" dirty="0">
                <a:effectLst/>
                <a:latin typeface="-apple-system"/>
              </a:rPr>
              <a:t>Official Cash Rate</a:t>
            </a:r>
            <a:endParaRPr lang="en-SG" sz="2000" b="0" i="0" dirty="0">
              <a:effectLst/>
              <a:latin typeface="-apple-system"/>
            </a:endParaRPr>
          </a:p>
          <a:p>
            <a:pPr lvl="1">
              <a:buFont typeface="Arial" panose="020B0604020202020204" pitchFamily="34" charset="0"/>
              <a:buChar char="•"/>
            </a:pPr>
            <a:r>
              <a:rPr lang="en-SG" sz="2000" b="0" i="0" dirty="0">
                <a:effectLst/>
                <a:latin typeface="-apple-system"/>
              </a:rPr>
              <a:t>CPI &amp; HPI</a:t>
            </a:r>
            <a:endParaRPr lang="en-SG" sz="2000" b="0" i="0" dirty="0">
              <a:effectLst/>
              <a:latin typeface="-apple-system"/>
            </a:endParaRPr>
          </a:p>
          <a:p>
            <a:pPr lvl="1">
              <a:buFont typeface="Arial" panose="020B0604020202020204" pitchFamily="34" charset="0"/>
              <a:buChar char="•"/>
            </a:pPr>
            <a:r>
              <a:rPr lang="en-SG" sz="2000" b="0" i="0" dirty="0">
                <a:effectLst/>
                <a:latin typeface="-apple-system"/>
              </a:rPr>
              <a:t>NZD-USD Exchange Rate </a:t>
            </a:r>
            <a:endParaRPr lang="en-SG" sz="2000" b="0" i="0" dirty="0">
              <a:effectLst/>
              <a:latin typeface="-apple-system"/>
            </a:endParaRPr>
          </a:p>
          <a:p>
            <a:pPr marL="342900" lvl="1" indent="-342900">
              <a:buFont typeface="Arial" panose="020B0604020202020204" pitchFamily="34" charset="0"/>
              <a:buChar char="•"/>
            </a:pPr>
            <a:r>
              <a:rPr lang="en-NZ" dirty="0" err="1"/>
              <a:t>api.</a:t>
            </a:r>
            <a:r>
              <a:rPr lang="en-NZ" dirty="0" err="1">
                <a:solidFill>
                  <a:srgbClr val="FF0000"/>
                </a:solidFill>
              </a:rPr>
              <a:t>ofx</a:t>
            </a:r>
            <a:r>
              <a:rPr lang="en-NZ" dirty="0" err="1"/>
              <a:t>.com</a:t>
            </a:r>
            <a:endParaRPr lang="en-SG" dirty="0"/>
          </a:p>
          <a:p>
            <a:pPr lvl="1">
              <a:buFont typeface="Arial" panose="020B0604020202020204" pitchFamily="34" charset="0"/>
              <a:buChar char="•"/>
            </a:pPr>
            <a:r>
              <a:rPr lang="en-SG" sz="2000" b="0" i="0" dirty="0">
                <a:effectLst/>
                <a:latin typeface="-apple-system"/>
              </a:rPr>
              <a:t>NZD-RMB Exchange Rate</a:t>
            </a:r>
            <a:r>
              <a:rPr lang="zh-CN" altLang="en-US" sz="2000" b="0" i="0" dirty="0">
                <a:effectLst/>
                <a:latin typeface="-apple-system"/>
              </a:rPr>
              <a:t> </a:t>
            </a:r>
            <a:endParaRPr lang="zh-CN" altLang="en-US" sz="2000" b="0" i="0" dirty="0">
              <a:effectLst/>
              <a:latin typeface="-apple-system"/>
            </a:endParaRPr>
          </a:p>
          <a:p>
            <a:endParaRPr lang="en-NZ" sz="2400" dirty="0"/>
          </a:p>
        </p:txBody>
      </p:sp>
    </p:spTree>
  </p:cSld>
  <p:clrMapOvr>
    <a:masterClrMapping/>
  </p:clrMapOvr>
</p:sld>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5152</Words>
  <Application>WPS Presentation</Application>
  <PresentationFormat>Widescreen</PresentationFormat>
  <Paragraphs>164</Paragraphs>
  <Slides>16</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SimSun</vt:lpstr>
      <vt:lpstr>Wingdings</vt:lpstr>
      <vt:lpstr>-apple-system</vt:lpstr>
      <vt:lpstr>Segoe Print</vt:lpstr>
      <vt:lpstr>Microsoft YaHei</vt:lpstr>
      <vt:lpstr>Arial Unicode MS</vt:lpstr>
      <vt:lpstr>Calibri</vt:lpstr>
      <vt:lpstr>Communications and Dialogues</vt:lpstr>
      <vt:lpstr>Team Asclepius</vt:lpstr>
      <vt:lpstr>Background</vt:lpstr>
      <vt:lpstr>NZ monteary policy impacting the economic</vt:lpstr>
      <vt:lpstr>What do we want to collect</vt:lpstr>
      <vt:lpstr>Data model</vt:lpstr>
      <vt:lpstr>What target you chose  (I.e.n what is the intended use of the data, …)</vt:lpstr>
      <vt:lpstr>Why do we choose these data sources</vt:lpstr>
      <vt:lpstr>Data Process</vt:lpstr>
      <vt:lpstr>Resources used to get data</vt:lpstr>
      <vt:lpstr>What techniques you did see</vt:lpstr>
      <vt:lpstr>Techniques and tools used</vt:lpstr>
      <vt:lpstr>Achieved and Failed  </vt:lpstr>
      <vt:lpstr>NZD USD Exchange Rate VS. Tourism</vt:lpstr>
      <vt:lpstr>OCR VS. Unemployment Rate</vt:lpstr>
      <vt:lpstr>Charts Generated </vt:lpstr>
      <vt:lpstr>Conclusions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Asclepius</dc:title>
  <dc:creator/>
  <cp:lastModifiedBy>JeffreyChi</cp:lastModifiedBy>
  <cp:revision>321</cp:revision>
  <dcterms:created xsi:type="dcterms:W3CDTF">2022-10-05T13:04:00Z</dcterms:created>
  <dcterms:modified xsi:type="dcterms:W3CDTF">2022-10-24T07:25:20Z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DFF83EA6D80D4869AFCFF2CBA884F942</vt:lpwstr>
  </property>
  <property fmtid="{D5CDD505-2E9C-101B-9397-08002B2CF9AE}" pid="3" name="KSOProductBuildVer">
    <vt:lpwstr>1033-11.2.0.11373</vt:lpwstr>
  </property>
</Properties>
</file>